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79" r:id="rId2"/>
    <p:sldId id="280" r:id="rId3"/>
    <p:sldId id="281" r:id="rId4"/>
    <p:sldId id="282" r:id="rId5"/>
    <p:sldId id="283" r:id="rId6"/>
    <p:sldId id="257" r:id="rId7"/>
    <p:sldId id="284" r:id="rId8"/>
    <p:sldId id="285" r:id="rId9"/>
    <p:sldId id="287" r:id="rId10"/>
    <p:sldId id="286" r:id="rId11"/>
  </p:sldIdLst>
  <p:sldSz cx="9144000" cy="5143500" type="screen16x9"/>
  <p:notesSz cx="6858000" cy="9144000"/>
  <p:embeddedFontLst>
    <p:embeddedFont>
      <p:font typeface="ACADEMY ENGRAVED LET PLAIN:1.0" panose="02000000000000000000" pitchFamily="2" charset="0"/>
      <p:regular r:id="rId14"/>
    </p:embeddedFont>
    <p:embeddedFont>
      <p:font typeface="Comic Sans MS" panose="030F0902030302020204" pitchFamily="66" charset="0"/>
      <p:regular r:id="rId15"/>
    </p:embeddedFont>
    <p:embeddedFont>
      <p:font typeface="DM Sans" pitchFamily="2" charset="77"/>
      <p:regular r:id="rId16"/>
      <p:bold r:id="rId17"/>
      <p:italic r:id="rId18"/>
      <p:boldItalic r:id="rId19"/>
    </p:embeddedFont>
    <p:embeddedFont>
      <p:font typeface="Fira Sans Extra Condensed" panose="020F0502020204030204" pitchFamily="34" charset="0"/>
      <p:regular r:id="rId20"/>
      <p:bold r:id="rId21"/>
      <p:italic r:id="rId22"/>
      <p:boldItalic r:id="rId23"/>
    </p:embeddedFont>
    <p:embeddedFont>
      <p:font typeface="Garamond" panose="02020404030301010803" pitchFamily="18" charset="0"/>
      <p:regular r:id="rId24"/>
      <p:bold r:id="rId25"/>
      <p:italic r:id="rId26"/>
      <p:boldItalic r:id="rId27"/>
    </p:embeddedFont>
    <p:embeddedFont>
      <p:font typeface="Montserrat" pitchFamily="2" charset="77"/>
      <p:regular r:id="rId28"/>
      <p:bold r:id="rId29"/>
      <p:italic r:id="rId30"/>
      <p:boldItalic r:id="rId31"/>
    </p:embeddedFont>
    <p:embeddedFont>
      <p:font typeface="Montserrat Medium" pitchFamily="2" charset="77"/>
      <p:regular r:id="rId32"/>
      <p:bold r:id="rId23"/>
      <p:italic r:id="rId33"/>
      <p:boldItalic r:id="rId23"/>
    </p:embeddedFont>
    <p:embeddedFont>
      <p:font typeface="Tahoma" panose="020B0604030504040204" pitchFamily="34" charset="0"/>
      <p:regular r:id="rId34"/>
      <p:bold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751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6E8738-D867-4B52-BBDC-A746DF66F2D9}">
  <a:tblStyle styleId="{846E8738-D867-4B52-BBDC-A746DF66F2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4694"/>
  </p:normalViewPr>
  <p:slideViewPr>
    <p:cSldViewPr snapToGrid="0">
      <p:cViewPr varScale="1">
        <p:scale>
          <a:sx n="139" d="100"/>
          <a:sy n="139" d="100"/>
        </p:scale>
        <p:origin x="16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ADF215-DB77-D43B-914E-6577269316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F2BEAC-E1D6-81F7-9BAB-911ED8E41E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B6A6C-DD5E-5346-9E9F-3C3B0305F75C}" type="datetimeFigureOut">
              <a:rPr lang="en-US" smtClean="0"/>
              <a:t>12/29/24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0B031-1C75-9C1A-D04C-39B76F73D8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C9B48-4265-FA76-4ECC-EE3D7DB46D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5C9AA-03F7-AC47-AEF7-9204379EC8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891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B6CFF02-93DC-9CE8-D0C4-D8C338B54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5868fc0f2_0_35:notes">
            <a:extLst>
              <a:ext uri="{FF2B5EF4-FFF2-40B4-BE49-F238E27FC236}">
                <a16:creationId xmlns:a16="http://schemas.microsoft.com/office/drawing/2014/main" id="{09F2420A-A524-B11E-FF2E-1B43334B4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5868fc0f2_0_35:notes">
            <a:extLst>
              <a:ext uri="{FF2B5EF4-FFF2-40B4-BE49-F238E27FC236}">
                <a16:creationId xmlns:a16="http://schemas.microsoft.com/office/drawing/2014/main" id="{DD8BA0FC-2F69-DBD0-14DD-FCD0AB927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95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5868fc0f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5868fc0f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D841A344-5D47-79B8-29DA-68BAD1050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5868fc0f2_0_35:notes">
            <a:extLst>
              <a:ext uri="{FF2B5EF4-FFF2-40B4-BE49-F238E27FC236}">
                <a16:creationId xmlns:a16="http://schemas.microsoft.com/office/drawing/2014/main" id="{8146686D-80E1-59B5-32A5-6B2738872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5868fc0f2_0_35:notes">
            <a:extLst>
              <a:ext uri="{FF2B5EF4-FFF2-40B4-BE49-F238E27FC236}">
                <a16:creationId xmlns:a16="http://schemas.microsoft.com/office/drawing/2014/main" id="{8FD97463-94FE-2EF8-CC57-325A69C75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62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6307E9B7-DB0F-0983-BEC3-9D1EFCEE7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5868fc0f2_0_35:notes">
            <a:extLst>
              <a:ext uri="{FF2B5EF4-FFF2-40B4-BE49-F238E27FC236}">
                <a16:creationId xmlns:a16="http://schemas.microsoft.com/office/drawing/2014/main" id="{81A8A2BE-F96B-2A57-AA87-2997106A1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5868fc0f2_0_35:notes">
            <a:extLst>
              <a:ext uri="{FF2B5EF4-FFF2-40B4-BE49-F238E27FC236}">
                <a16:creationId xmlns:a16="http://schemas.microsoft.com/office/drawing/2014/main" id="{0F0F5A41-CCAB-EB4E-4BCD-554D9B188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2165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C92676AE-8E62-5017-0503-A4A1411F8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5868fc0f2_0_35:notes">
            <a:extLst>
              <a:ext uri="{FF2B5EF4-FFF2-40B4-BE49-F238E27FC236}">
                <a16:creationId xmlns:a16="http://schemas.microsoft.com/office/drawing/2014/main" id="{CE108F92-12DB-C24F-D218-45E291C05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5868fc0f2_0_35:notes">
            <a:extLst>
              <a:ext uri="{FF2B5EF4-FFF2-40B4-BE49-F238E27FC236}">
                <a16:creationId xmlns:a16="http://schemas.microsoft.com/office/drawing/2014/main" id="{D458A57C-13F9-27B3-6A00-F50260EE45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403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9967194A-6BE8-78C9-2199-88196BECE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5868fc0f2_0_35:notes">
            <a:extLst>
              <a:ext uri="{FF2B5EF4-FFF2-40B4-BE49-F238E27FC236}">
                <a16:creationId xmlns:a16="http://schemas.microsoft.com/office/drawing/2014/main" id="{7628E334-E39D-F19E-7E71-9E227B0CA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5868fc0f2_0_35:notes">
            <a:extLst>
              <a:ext uri="{FF2B5EF4-FFF2-40B4-BE49-F238E27FC236}">
                <a16:creationId xmlns:a16="http://schemas.microsoft.com/office/drawing/2014/main" id="{037946BB-2BD7-FDCC-3E2A-77157EC98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727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99BC-1628-315D-5815-F80A8FB0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934" y="780893"/>
            <a:ext cx="4649030" cy="713400"/>
          </a:xfrm>
        </p:spPr>
        <p:txBody>
          <a:bodyPr/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BS in Data Science And Application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B93FA5-5B13-6672-6BAA-489ADD8A8C9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76738" y="201310"/>
            <a:ext cx="5607423" cy="579583"/>
          </a:xfrm>
        </p:spPr>
        <p:txBody>
          <a:bodyPr/>
          <a:lstStyle/>
          <a:p>
            <a:r>
              <a:rPr lang="en-US" sz="4400" dirty="0">
                <a:solidFill>
                  <a:srgbClr val="75140C"/>
                </a:solidFill>
                <a:latin typeface="+mn-lt"/>
                <a:cs typeface="Angsana New" panose="02020603050405020304" pitchFamily="18" charset="-34"/>
              </a:rPr>
              <a:t>IIT Madras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67D3AE5-2378-B87E-2B2E-C3BF779F8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4003" y="3905669"/>
            <a:ext cx="3623141" cy="9978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latin typeface="Garamond" panose="020204040303010108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Presented By :– Azhar Quadri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latin typeface="Garamond" panose="020204040303010108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		              21f2000479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EF7F9A4D-4788-D520-04AD-81A54825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84161" y="201310"/>
            <a:ext cx="1292983" cy="1292983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EB1C30F-925B-0DA3-FFF8-1433E4CCD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830" t="54771" b="14345"/>
          <a:stretch/>
        </p:blipFill>
        <p:spPr>
          <a:xfrm>
            <a:off x="0" y="-103386"/>
            <a:ext cx="2185988" cy="1768558"/>
          </a:xfrm>
          <a:prstGeom prst="rect">
            <a:avLst/>
          </a:prstGeom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33EF0175-9646-FB19-3AC1-E23DC1DB09D2}"/>
              </a:ext>
            </a:extLst>
          </p:cNvPr>
          <p:cNvGrpSpPr/>
          <p:nvPr/>
        </p:nvGrpSpPr>
        <p:grpSpPr>
          <a:xfrm>
            <a:off x="787400" y="1579661"/>
            <a:ext cx="7569200" cy="2285594"/>
            <a:chOff x="-1646932" y="-36122"/>
            <a:chExt cx="4961215" cy="965496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55DE2DC-87FC-9D99-E24D-B187EB3BA1F3}"/>
                </a:ext>
              </a:extLst>
            </p:cNvPr>
            <p:cNvSpPr/>
            <p:nvPr/>
          </p:nvSpPr>
          <p:spPr>
            <a:xfrm>
              <a:off x="-1646932" y="-36122"/>
              <a:ext cx="4961215" cy="965496"/>
            </a:xfrm>
            <a:custGeom>
              <a:avLst/>
              <a:gdLst/>
              <a:ahLst/>
              <a:cxnLst/>
              <a:rect l="l" t="t" r="r" b="b"/>
              <a:pathLst>
                <a:path w="3705023" h="929404">
                  <a:moveTo>
                    <a:pt x="0" y="0"/>
                  </a:moveTo>
                  <a:lnTo>
                    <a:pt x="3705023" y="0"/>
                  </a:lnTo>
                  <a:lnTo>
                    <a:pt x="3705023" y="929404"/>
                  </a:lnTo>
                  <a:lnTo>
                    <a:pt x="0" y="9294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  <p:txBody>
            <a:bodyPr/>
            <a:lstStyle/>
            <a:p>
              <a:pPr algn="ctr"/>
              <a:endParaRPr lang="en-US" b="1" dirty="0">
                <a:solidFill>
                  <a:srgbClr val="75140C"/>
                </a:solidFill>
                <a:latin typeface="ACADEMY ENGRAVED LET PLAIN:1.0" panose="02000000000000000000" pitchFamily="2" charset="0"/>
                <a:cs typeface="Angsana New" panose="02020603050405020304" pitchFamily="18" charset="-34"/>
              </a:endParaRPr>
            </a:p>
            <a:p>
              <a:pPr algn="ctr"/>
              <a:r>
                <a:rPr lang="en-US" sz="2800" b="1" dirty="0">
                  <a:solidFill>
                    <a:srgbClr val="75140C"/>
                  </a:solidFill>
                  <a:latin typeface="ACADEMY ENGRAVED LET PLAIN:1.0" panose="02000000000000000000" pitchFamily="2" charset="0"/>
                  <a:cs typeface="Angsana New" panose="02020603050405020304" pitchFamily="18" charset="-34"/>
                </a:rPr>
                <a:t>Revitalizing Sales Strategy and Improving Inventory Management: A Business Data Management Project for Quadri Mobile Communication</a:t>
              </a: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D812B1D5-1791-B9A1-C73B-BC19354850B2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9C45C50-B077-0245-EFFF-0D2102E752DF}"/>
              </a:ext>
            </a:extLst>
          </p:cNvPr>
          <p:cNvSpPr txBox="1"/>
          <p:nvPr/>
        </p:nvSpPr>
        <p:spPr>
          <a:xfrm>
            <a:off x="8501063" y="4595716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92523" y="-21393"/>
                  <a:pt x="239834" y="-13728"/>
                  <a:pt x="284052" y="0"/>
                </a:cubicBezTo>
                <a:cubicBezTo>
                  <a:pt x="268274" y="140603"/>
                  <a:pt x="290804" y="205586"/>
                  <a:pt x="284052" y="307777"/>
                </a:cubicBezTo>
                <a:cubicBezTo>
                  <a:pt x="244197" y="297859"/>
                  <a:pt x="136910" y="321865"/>
                  <a:pt x="0" y="307777"/>
                </a:cubicBezTo>
                <a:cubicBezTo>
                  <a:pt x="11596" y="211449"/>
                  <a:pt x="-23252" y="102302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fld id="{A91A4EF6-EB4F-1B47-826C-D6E142F4BBD3}" type="slidenum">
              <a:rPr lang="en-US" smtClean="0"/>
              <a:t>1</a:t>
            </a:fld>
            <a:endParaRPr lang="en-US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C9AF454-8253-21DB-F6C1-42C322FB3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830" t="54771" r="7162" b="10349"/>
          <a:stretch/>
        </p:blipFill>
        <p:spPr>
          <a:xfrm rot="16042492">
            <a:off x="78042" y="2317489"/>
            <a:ext cx="2979469" cy="3331646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65046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744A70EA-B721-978E-A775-6B9E375C5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CF070FEE-D6D5-AE30-E516-B87ED1F0BC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1221" y="271105"/>
            <a:ext cx="2351284" cy="400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5140C"/>
                </a:solidFill>
                <a:latin typeface="+mn-lt"/>
              </a:rPr>
              <a:t>Recommendations</a:t>
            </a:r>
            <a:endParaRPr sz="1800" dirty="0">
              <a:solidFill>
                <a:srgbClr val="75140C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5DE072-9F41-E33B-5F79-2B31EE67F3F8}"/>
              </a:ext>
            </a:extLst>
          </p:cNvPr>
          <p:cNvSpPr/>
          <p:nvPr/>
        </p:nvSpPr>
        <p:spPr>
          <a:xfrm>
            <a:off x="8857128" y="471340"/>
            <a:ext cx="85165" cy="2652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84269A-DF57-079A-02EA-86B83E2595C3}"/>
              </a:ext>
            </a:extLst>
          </p:cNvPr>
          <p:cNvSpPr/>
          <p:nvPr/>
        </p:nvSpPr>
        <p:spPr>
          <a:xfrm>
            <a:off x="8713694" y="1909482"/>
            <a:ext cx="194636" cy="21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CBE84-47E2-1FD3-3715-641000852126}"/>
              </a:ext>
            </a:extLst>
          </p:cNvPr>
          <p:cNvSpPr txBox="1"/>
          <p:nvPr/>
        </p:nvSpPr>
        <p:spPr>
          <a:xfrm>
            <a:off x="574420" y="776369"/>
            <a:ext cx="8139274" cy="393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Regular restocking of high-selling products with popular configurations to meet customer demand efficiently.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Allocate inventory based on </a:t>
            </a:r>
            <a:r>
              <a:rPr lang="en-US" sz="1200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brand performance insights</a:t>
            </a: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ensuring popular brands like Xiaomi and Realme have adequate stock.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Focus on Budget Segment latest launching models as the customer mostly prefers budget phones.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Regularly monitor competitor pricing to remain competitive, especially in the </a:t>
            </a:r>
            <a:r>
              <a:rPr lang="en-US" sz="1200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budget segment</a:t>
            </a: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where affordability drives volume.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Prepare in advance for peak months like November by stocking up on high-demand models.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Launch </a:t>
            </a:r>
            <a:r>
              <a:rPr lang="en-US" sz="1200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festive promotions</a:t>
            </a: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during peak months to drive sales and increase footfall.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Optimize pricing for </a:t>
            </a:r>
            <a:r>
              <a:rPr lang="en-US" sz="1200" b="1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low-demand models</a:t>
            </a: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by offering discounts or bundling them with accessories to clear inventory.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 overstock of slow-moving models to minimize holding costs and optimize space.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 any PoS(Point of Sale) software to gather and monitor sales and inventory record and also the finances to optimize the profit.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B8A9D-7EDE-DBFE-0956-DD219EA04B8B}"/>
              </a:ext>
            </a:extLst>
          </p:cNvPr>
          <p:cNvSpPr txBox="1"/>
          <p:nvPr/>
        </p:nvSpPr>
        <p:spPr>
          <a:xfrm>
            <a:off x="8557548" y="4562342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63998" y="-4943"/>
                  <a:pt x="224804" y="8697"/>
                  <a:pt x="284052" y="0"/>
                </a:cubicBezTo>
                <a:cubicBezTo>
                  <a:pt x="295604" y="71188"/>
                  <a:pt x="282173" y="212063"/>
                  <a:pt x="284052" y="307777"/>
                </a:cubicBezTo>
                <a:cubicBezTo>
                  <a:pt x="209104" y="294597"/>
                  <a:pt x="104288" y="297186"/>
                  <a:pt x="0" y="307777"/>
                </a:cubicBezTo>
                <a:cubicBezTo>
                  <a:pt x="-4373" y="202567"/>
                  <a:pt x="-4244" y="137624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fld id="{68597508-96AB-094C-A1AF-0EACDF4D3C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5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1B48BB28-E9B3-77A9-2DE9-12D3DF048E0D}"/>
              </a:ext>
            </a:extLst>
          </p:cNvPr>
          <p:cNvSpPr/>
          <p:nvPr/>
        </p:nvSpPr>
        <p:spPr>
          <a:xfrm>
            <a:off x="1152043" y="2966225"/>
            <a:ext cx="3296261" cy="338554"/>
          </a:xfrm>
          <a:custGeom>
            <a:avLst/>
            <a:gdLst/>
            <a:ahLst/>
            <a:cxnLst/>
            <a:rect l="l" t="t" r="r" b="b"/>
            <a:pathLst>
              <a:path w="2303549" h="213633">
                <a:moveTo>
                  <a:pt x="0" y="0"/>
                </a:moveTo>
                <a:lnTo>
                  <a:pt x="2303549" y="0"/>
                </a:lnTo>
                <a:lnTo>
                  <a:pt x="2303549" y="213633"/>
                </a:lnTo>
                <a:lnTo>
                  <a:pt x="0" y="2136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>
            <a:solidFill>
              <a:srgbClr val="000000"/>
            </a:solidFill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A9CE6-52B7-E469-912B-44EDCF222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92" y="157056"/>
            <a:ext cx="5003180" cy="713400"/>
          </a:xfrm>
        </p:spPr>
        <p:txBody>
          <a:bodyPr/>
          <a:lstStyle/>
          <a:p>
            <a:r>
              <a:rPr lang="en-US" dirty="0">
                <a:solidFill>
                  <a:srgbClr val="75140C"/>
                </a:solidFill>
                <a:latin typeface="Garamond" panose="02020404030301010803" pitchFamily="18" charset="0"/>
                <a:cs typeface="Damascus" pitchFamily="2" charset="-78"/>
              </a:rPr>
              <a:t>Business Background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776AF6-C3D9-9082-3876-487BF0E37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567" y="716484"/>
            <a:ext cx="4360200" cy="2111571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➢ </a:t>
            </a:r>
            <a:r>
              <a:rPr lang="en-US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name:- </a:t>
            </a: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Quadri Mobile Communication</a:t>
            </a:r>
          </a:p>
          <a:p>
            <a:pPr algn="l"/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➢ </a:t>
            </a:r>
            <a:r>
              <a:rPr lang="en-US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Business type</a:t>
            </a: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:- Retail Mobile Phones Store </a:t>
            </a:r>
          </a:p>
          <a:p>
            <a:pPr algn="l"/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➢ </a:t>
            </a:r>
            <a:r>
              <a:rPr lang="en-US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Location:- </a:t>
            </a: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located in prominent area of town 	   Dildarnagar, Ghazipur, UP</a:t>
            </a:r>
          </a:p>
          <a:p>
            <a:pPr algn="l"/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➢ </a:t>
            </a:r>
            <a:r>
              <a:rPr lang="en-US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Owner:- </a:t>
            </a: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Mr. Azad Khan</a:t>
            </a:r>
          </a:p>
          <a:p>
            <a:pPr algn="l"/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➢ </a:t>
            </a:r>
            <a:r>
              <a:rPr lang="en-US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  <a:p>
            <a:pPr marL="895350" lvl="1" indent="-285750" algn="l"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Primarily run by Mr. Azad with assistance from his relative, Mr. Faisal</a:t>
            </a:r>
          </a:p>
          <a:p>
            <a:pPr marL="895350" lvl="1" indent="-285750" algn="l">
              <a:buFont typeface="Wingdings" pitchFamily="2" charset="2"/>
              <a:buChar char="§"/>
            </a:pP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Mr. Azad has intermediate education and strong sales experience.</a:t>
            </a:r>
          </a:p>
          <a:p>
            <a:pPr algn="l"/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➢ </a:t>
            </a:r>
            <a:r>
              <a:rPr lang="en-US" b="1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Years in operation</a:t>
            </a:r>
            <a:r>
              <a:rPr lang="en-US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:- Since 2015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C666A-B191-F02A-404E-2FA21BCE6E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28" y="171924"/>
            <a:ext cx="2449680" cy="2438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75076-D602-AC36-6B5F-ED4CADBB6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776332" y="1895707"/>
            <a:ext cx="2170768" cy="3075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84D3A9-3440-68CC-EA2A-4B7A34738C6B}"/>
              </a:ext>
            </a:extLst>
          </p:cNvPr>
          <p:cNvSpPr txBox="1"/>
          <p:nvPr/>
        </p:nvSpPr>
        <p:spPr>
          <a:xfrm>
            <a:off x="8546959" y="4565606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139557" y="13308"/>
                  <a:pt x="223486" y="25074"/>
                  <a:pt x="284052" y="0"/>
                </a:cubicBezTo>
                <a:cubicBezTo>
                  <a:pt x="291744" y="56473"/>
                  <a:pt x="301759" y="233743"/>
                  <a:pt x="284052" y="307777"/>
                </a:cubicBezTo>
                <a:cubicBezTo>
                  <a:pt x="169788" y="328721"/>
                  <a:pt x="87367" y="286531"/>
                  <a:pt x="0" y="307777"/>
                </a:cubicBezTo>
                <a:cubicBezTo>
                  <a:pt x="25340" y="200698"/>
                  <a:pt x="-1999" y="43378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fld id="{1DF7A70D-2786-B942-B50C-614C035E89EE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767BC-5EF8-7D58-7BE2-63B7888B66D2}"/>
              </a:ext>
            </a:extLst>
          </p:cNvPr>
          <p:cNvSpPr txBox="1"/>
          <p:nvPr/>
        </p:nvSpPr>
        <p:spPr>
          <a:xfrm>
            <a:off x="1675800" y="2952737"/>
            <a:ext cx="2291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5140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Statements</a:t>
            </a:r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92DFA1D0-70F6-74E7-AF18-6FD26144CF82}"/>
              </a:ext>
            </a:extLst>
          </p:cNvPr>
          <p:cNvSpPr/>
          <p:nvPr/>
        </p:nvSpPr>
        <p:spPr>
          <a:xfrm>
            <a:off x="812273" y="3502515"/>
            <a:ext cx="489235" cy="338554"/>
          </a:xfrm>
          <a:custGeom>
            <a:avLst/>
            <a:gdLst/>
            <a:ahLst/>
            <a:cxnLst/>
            <a:rect l="l" t="t" r="r" b="b"/>
            <a:pathLst>
              <a:path w="655724" h="170593">
                <a:moveTo>
                  <a:pt x="0" y="0"/>
                </a:moveTo>
                <a:lnTo>
                  <a:pt x="655724" y="0"/>
                </a:lnTo>
                <a:lnTo>
                  <a:pt x="65572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A6A6A6"/>
          </a:solidFill>
          <a:ln>
            <a:solidFill>
              <a:srgbClr val="75140C"/>
            </a:solidFill>
          </a:ln>
        </p:spPr>
      </p:sp>
      <p:sp>
        <p:nvSpPr>
          <p:cNvPr id="16" name="TextBox 30">
            <a:extLst>
              <a:ext uri="{FF2B5EF4-FFF2-40B4-BE49-F238E27FC236}">
                <a16:creationId xmlns:a16="http://schemas.microsoft.com/office/drawing/2014/main" id="{920D2E48-C413-77DE-D806-3A291D2BD74F}"/>
              </a:ext>
            </a:extLst>
          </p:cNvPr>
          <p:cNvSpPr txBox="1"/>
          <p:nvPr/>
        </p:nvSpPr>
        <p:spPr>
          <a:xfrm>
            <a:off x="343366" y="7934910"/>
            <a:ext cx="1772600" cy="1842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70"/>
              </a:lnSpc>
              <a:spcBef>
                <a:spcPct val="0"/>
              </a:spcBef>
            </a:pPr>
            <a:r>
              <a:rPr lang="en-US" sz="2079" spc="203" dirty="0">
                <a:solidFill>
                  <a:srgbClr val="231F20"/>
                </a:solidFill>
                <a:latin typeface="DM Sans"/>
              </a:rPr>
              <a:t>problem of reaching a large customer base.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5B5941-7C23-2577-D6AA-4D0DBA2F83E3}"/>
              </a:ext>
            </a:extLst>
          </p:cNvPr>
          <p:cNvSpPr txBox="1"/>
          <p:nvPr/>
        </p:nvSpPr>
        <p:spPr>
          <a:xfrm>
            <a:off x="867729" y="3433641"/>
            <a:ext cx="33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A86A328-FA23-01DB-2DAC-1308A6D9E70C}"/>
              </a:ext>
            </a:extLst>
          </p:cNvPr>
          <p:cNvSpPr/>
          <p:nvPr/>
        </p:nvSpPr>
        <p:spPr>
          <a:xfrm>
            <a:off x="2460506" y="3495004"/>
            <a:ext cx="489235" cy="338554"/>
          </a:xfrm>
          <a:custGeom>
            <a:avLst/>
            <a:gdLst/>
            <a:ahLst/>
            <a:cxnLst/>
            <a:rect l="l" t="t" r="r" b="b"/>
            <a:pathLst>
              <a:path w="655724" h="170593">
                <a:moveTo>
                  <a:pt x="0" y="0"/>
                </a:moveTo>
                <a:lnTo>
                  <a:pt x="655724" y="0"/>
                </a:lnTo>
                <a:lnTo>
                  <a:pt x="65572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A6A6A6"/>
          </a:solidFill>
          <a:ln>
            <a:solidFill>
              <a:srgbClr val="75140C"/>
            </a:solidFill>
          </a:ln>
        </p:spPr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6338D15E-C7FF-F880-5EF8-E74C574C50B6}"/>
              </a:ext>
            </a:extLst>
          </p:cNvPr>
          <p:cNvSpPr/>
          <p:nvPr/>
        </p:nvSpPr>
        <p:spPr>
          <a:xfrm>
            <a:off x="4162189" y="3495002"/>
            <a:ext cx="489235" cy="338554"/>
          </a:xfrm>
          <a:custGeom>
            <a:avLst/>
            <a:gdLst/>
            <a:ahLst/>
            <a:cxnLst/>
            <a:rect l="l" t="t" r="r" b="b"/>
            <a:pathLst>
              <a:path w="655724" h="170593">
                <a:moveTo>
                  <a:pt x="0" y="0"/>
                </a:moveTo>
                <a:lnTo>
                  <a:pt x="655724" y="0"/>
                </a:lnTo>
                <a:lnTo>
                  <a:pt x="655724" y="170593"/>
                </a:lnTo>
                <a:lnTo>
                  <a:pt x="0" y="170593"/>
                </a:lnTo>
                <a:close/>
              </a:path>
            </a:pathLst>
          </a:custGeom>
          <a:solidFill>
            <a:srgbClr val="A6A6A6"/>
          </a:solidFill>
          <a:ln>
            <a:solidFill>
              <a:srgbClr val="75140C"/>
            </a:solidFill>
          </a:ln>
        </p:spPr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38A110-02BD-B74B-4097-A910AA84FE28}"/>
              </a:ext>
            </a:extLst>
          </p:cNvPr>
          <p:cNvSpPr txBox="1"/>
          <p:nvPr/>
        </p:nvSpPr>
        <p:spPr>
          <a:xfrm>
            <a:off x="4239650" y="3426131"/>
            <a:ext cx="33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988774-B762-FC4F-FD6D-C3105F9616C4}"/>
              </a:ext>
            </a:extLst>
          </p:cNvPr>
          <p:cNvSpPr txBox="1"/>
          <p:nvPr/>
        </p:nvSpPr>
        <p:spPr>
          <a:xfrm>
            <a:off x="2536298" y="3426131"/>
            <a:ext cx="33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F12EB3-079A-0B51-9F98-4F8538C90AE2}"/>
              </a:ext>
            </a:extLst>
          </p:cNvPr>
          <p:cNvSpPr txBox="1"/>
          <p:nvPr/>
        </p:nvSpPr>
        <p:spPr>
          <a:xfrm>
            <a:off x="455015" y="3923264"/>
            <a:ext cx="11630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Inadequate Product Range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FBB1F4-54D8-9A49-C504-75996BFE0C8D}"/>
              </a:ext>
            </a:extLst>
          </p:cNvPr>
          <p:cNvSpPr txBox="1"/>
          <p:nvPr/>
        </p:nvSpPr>
        <p:spPr>
          <a:xfrm>
            <a:off x="2115967" y="3919275"/>
            <a:ext cx="1159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Suboptimal Pricing Strategy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CCEAEC-557E-D5B0-3BB2-5E83D1E86064}"/>
              </a:ext>
            </a:extLst>
          </p:cNvPr>
          <p:cNvSpPr txBox="1"/>
          <p:nvPr/>
        </p:nvSpPr>
        <p:spPr>
          <a:xfrm>
            <a:off x="3812976" y="3925180"/>
            <a:ext cx="1187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Inefficient Inventory Management</a:t>
            </a:r>
            <a:endParaRPr lang="en-US" sz="12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5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9493-FAE5-B448-5085-F6169063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731942" cy="713400"/>
          </a:xfrm>
        </p:spPr>
        <p:txBody>
          <a:bodyPr/>
          <a:lstStyle/>
          <a:p>
            <a:r>
              <a:rPr lang="en-US" sz="2400" dirty="0">
                <a:solidFill>
                  <a:srgbClr val="7514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945E3-4BD6-19AB-30EF-3E1906C6FD92}"/>
              </a:ext>
            </a:extLst>
          </p:cNvPr>
          <p:cNvSpPr txBox="1"/>
          <p:nvPr/>
        </p:nvSpPr>
        <p:spPr>
          <a:xfrm>
            <a:off x="959004" y="631625"/>
            <a:ext cx="7225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identify the business problems and find a way out to solve those problems to help the shop owner run the business in a better way.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CE7903EC-3B45-333C-2D83-92768603B97E}"/>
              </a:ext>
            </a:extLst>
          </p:cNvPr>
          <p:cNvSpPr/>
          <p:nvPr/>
        </p:nvSpPr>
        <p:spPr>
          <a:xfrm>
            <a:off x="624468" y="1196037"/>
            <a:ext cx="7939669" cy="523220"/>
          </a:xfrm>
          <a:custGeom>
            <a:avLst/>
            <a:gdLst/>
            <a:ahLst/>
            <a:cxnLst/>
            <a:rect l="l" t="t" r="r" b="b"/>
            <a:pathLst>
              <a:path w="4816592" h="812800">
                <a:moveTo>
                  <a:pt x="0" y="0"/>
                </a:moveTo>
                <a:lnTo>
                  <a:pt x="4816592" y="0"/>
                </a:lnTo>
                <a:lnTo>
                  <a:pt x="4816592" y="812800"/>
                </a:lnTo>
                <a:lnTo>
                  <a:pt x="0" y="8128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</p:sp>
      <p:sp>
        <p:nvSpPr>
          <p:cNvPr id="10" name="Punched Tape 9">
            <a:extLst>
              <a:ext uri="{FF2B5EF4-FFF2-40B4-BE49-F238E27FC236}">
                <a16:creationId xmlns:a16="http://schemas.microsoft.com/office/drawing/2014/main" id="{C0A97409-09FD-ED46-1B19-27F85663FFD0}"/>
              </a:ext>
            </a:extLst>
          </p:cNvPr>
          <p:cNvSpPr/>
          <p:nvPr/>
        </p:nvSpPr>
        <p:spPr>
          <a:xfrm>
            <a:off x="8579004" y="1118811"/>
            <a:ext cx="609600" cy="657646"/>
          </a:xfrm>
          <a:prstGeom prst="flowChartPunchedTap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unched Tape 10">
            <a:extLst>
              <a:ext uri="{FF2B5EF4-FFF2-40B4-BE49-F238E27FC236}">
                <a16:creationId xmlns:a16="http://schemas.microsoft.com/office/drawing/2014/main" id="{3C9E43AE-A11D-9E98-D455-AAA0E7FC8399}"/>
              </a:ext>
            </a:extLst>
          </p:cNvPr>
          <p:cNvSpPr/>
          <p:nvPr/>
        </p:nvSpPr>
        <p:spPr>
          <a:xfrm>
            <a:off x="0" y="1128824"/>
            <a:ext cx="609600" cy="657646"/>
          </a:xfrm>
          <a:prstGeom prst="flowChartPunchedTap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3CEAB-8656-8CDA-3924-93F6C6E63061}"/>
              </a:ext>
            </a:extLst>
          </p:cNvPr>
          <p:cNvSpPr txBox="1"/>
          <p:nvPr/>
        </p:nvSpPr>
        <p:spPr>
          <a:xfrm>
            <a:off x="1419922" y="1262968"/>
            <a:ext cx="6296722" cy="369332"/>
          </a:xfrm>
          <a:prstGeom prst="rect">
            <a:avLst/>
          </a:prstGeom>
          <a:solidFill>
            <a:srgbClr val="7514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spc="630" dirty="0">
                <a:solidFill>
                  <a:schemeClr val="bg1"/>
                </a:solidFill>
                <a:highlight>
                  <a:srgbClr val="800000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SOLVING APPROACH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CD53AD-8EF2-7FE2-A12A-9A445CE19EBF}"/>
              </a:ext>
            </a:extLst>
          </p:cNvPr>
          <p:cNvSpPr/>
          <p:nvPr/>
        </p:nvSpPr>
        <p:spPr>
          <a:xfrm>
            <a:off x="389965" y="2024960"/>
            <a:ext cx="1118784" cy="713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5140C"/>
                </a:solidFill>
              </a:rPr>
              <a:t>Data Collection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B3367D8-57F6-6AD3-63F9-D9BFD071F5C5}"/>
              </a:ext>
            </a:extLst>
          </p:cNvPr>
          <p:cNvSpPr/>
          <p:nvPr/>
        </p:nvSpPr>
        <p:spPr>
          <a:xfrm>
            <a:off x="1545920" y="2269822"/>
            <a:ext cx="371707" cy="193288"/>
          </a:xfrm>
          <a:prstGeom prst="rightArrow">
            <a:avLst/>
          </a:prstGeom>
          <a:solidFill>
            <a:srgbClr val="7514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8CFBDD-6F76-96C8-2DB1-EEE499DC131B}"/>
              </a:ext>
            </a:extLst>
          </p:cNvPr>
          <p:cNvSpPr/>
          <p:nvPr/>
        </p:nvSpPr>
        <p:spPr>
          <a:xfrm>
            <a:off x="1957643" y="2031213"/>
            <a:ext cx="1040780" cy="713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5140C"/>
                </a:solidFill>
              </a:rPr>
              <a:t>Data Cleaning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2F67FE-D0EF-6960-CED5-C16BFD15619D}"/>
              </a:ext>
            </a:extLst>
          </p:cNvPr>
          <p:cNvSpPr/>
          <p:nvPr/>
        </p:nvSpPr>
        <p:spPr>
          <a:xfrm>
            <a:off x="3035594" y="2281276"/>
            <a:ext cx="371707" cy="193288"/>
          </a:xfrm>
          <a:prstGeom prst="rightArrow">
            <a:avLst/>
          </a:prstGeom>
          <a:solidFill>
            <a:srgbClr val="7514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02D17C4-7A08-61C1-9D94-DA8FC6185BD9}"/>
              </a:ext>
            </a:extLst>
          </p:cNvPr>
          <p:cNvSpPr/>
          <p:nvPr/>
        </p:nvSpPr>
        <p:spPr>
          <a:xfrm>
            <a:off x="3444472" y="2031213"/>
            <a:ext cx="1501698" cy="713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5140C"/>
                </a:solidFill>
              </a:rPr>
              <a:t>Analysis &amp; Visualizations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1F05760-14F3-BC9B-45E1-48B80D3CF5E1}"/>
              </a:ext>
            </a:extLst>
          </p:cNvPr>
          <p:cNvSpPr/>
          <p:nvPr/>
        </p:nvSpPr>
        <p:spPr>
          <a:xfrm>
            <a:off x="4979680" y="2275334"/>
            <a:ext cx="371707" cy="193288"/>
          </a:xfrm>
          <a:prstGeom prst="rightArrow">
            <a:avLst/>
          </a:prstGeom>
          <a:solidFill>
            <a:srgbClr val="7514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CA2999-2F27-FEC3-23F8-F26F98A60C3A}"/>
              </a:ext>
            </a:extLst>
          </p:cNvPr>
          <p:cNvSpPr/>
          <p:nvPr/>
        </p:nvSpPr>
        <p:spPr>
          <a:xfrm>
            <a:off x="5392219" y="2024960"/>
            <a:ext cx="1040780" cy="713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5140C"/>
                </a:solidFill>
              </a:rPr>
              <a:t>Insights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FA29A02-D536-2D81-C37C-C902CC8573D7}"/>
              </a:ext>
            </a:extLst>
          </p:cNvPr>
          <p:cNvSpPr/>
          <p:nvPr/>
        </p:nvSpPr>
        <p:spPr>
          <a:xfrm>
            <a:off x="6473831" y="2269822"/>
            <a:ext cx="371707" cy="193288"/>
          </a:xfrm>
          <a:prstGeom prst="rightArrow">
            <a:avLst/>
          </a:prstGeom>
          <a:solidFill>
            <a:srgbClr val="7514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DA58A0-BF04-82D2-965A-0149DF481B60}"/>
              </a:ext>
            </a:extLst>
          </p:cNvPr>
          <p:cNvSpPr/>
          <p:nvPr/>
        </p:nvSpPr>
        <p:spPr>
          <a:xfrm>
            <a:off x="6886369" y="2024960"/>
            <a:ext cx="1847495" cy="7134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75140C"/>
                </a:solidFill>
              </a:rPr>
              <a:t>Recommendations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959908-F5AF-1361-D041-485F872B5A74}"/>
              </a:ext>
            </a:extLst>
          </p:cNvPr>
          <p:cNvSpPr txBox="1"/>
          <p:nvPr/>
        </p:nvSpPr>
        <p:spPr>
          <a:xfrm>
            <a:off x="438614" y="2818703"/>
            <a:ext cx="85339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Gathered sales, inventory, and expense data through interviews and records.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Removed duplicates, handled missing values, and standardized entries for analysis.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Created visualizations to understand the patterns (Bar charts, Pareto analysis, Scatter plots).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Identified high-demand products requiring frequent restocking, overstock in low-demand models, and pricing inefficiencies.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Recommended demand-driven inventory management with regular restocking of high-demand products, optimized allocation for top-performing brands like Xiaomi and Realme, and focus on budget segment models to meet customer preferences.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 for peak months like November by stocking up and launching festive promotions, while optimizing pricing for low-demand models through discounts or bundling. Use a Point of Sale (PoS) system to monitor sales, inventory, and finances for better profitability.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04A0F6-F49B-0633-BB29-0F6D9FD9AFC2}"/>
              </a:ext>
            </a:extLst>
          </p:cNvPr>
          <p:cNvSpPr txBox="1"/>
          <p:nvPr/>
        </p:nvSpPr>
        <p:spPr>
          <a:xfrm>
            <a:off x="8599752" y="4708674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96080" y="24997"/>
                  <a:pt x="237614" y="-17593"/>
                  <a:pt x="284052" y="0"/>
                </a:cubicBezTo>
                <a:cubicBezTo>
                  <a:pt x="311619" y="70459"/>
                  <a:pt x="310183" y="186597"/>
                  <a:pt x="284052" y="307777"/>
                </a:cubicBezTo>
                <a:cubicBezTo>
                  <a:pt x="250246" y="321614"/>
                  <a:pt x="70721" y="312924"/>
                  <a:pt x="0" y="307777"/>
                </a:cubicBezTo>
                <a:cubicBezTo>
                  <a:pt x="26986" y="168067"/>
                  <a:pt x="-926" y="61014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664989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562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40D7-A910-004E-C114-F1130790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555" y="790790"/>
            <a:ext cx="1680116" cy="347984"/>
          </a:xfrm>
        </p:spPr>
        <p:txBody>
          <a:bodyPr/>
          <a:lstStyle/>
          <a:p>
            <a:pPr algn="l"/>
            <a:r>
              <a:rPr lang="en-US" sz="1800" b="1" dirty="0">
                <a:solidFill>
                  <a:srgbClr val="0E0E0E"/>
                </a:solidFill>
                <a:effectLst/>
                <a:latin typeface="Comic Sans MS" panose="030F0902030302020204" pitchFamily="66" charset="0"/>
                <a:cs typeface="AkayaTelivigala" pitchFamily="2" charset="77"/>
              </a:rPr>
              <a:t>Steps Taken</a:t>
            </a:r>
            <a:r>
              <a:rPr lang="en-US" sz="1800" dirty="0">
                <a:solidFill>
                  <a:srgbClr val="0E0E0E"/>
                </a:solidFill>
                <a:effectLst/>
                <a:latin typeface="Comic Sans MS" panose="030F0902030302020204" pitchFamily="66" charset="0"/>
                <a:cs typeface="AkayaTelivigala" pitchFamily="2" charset="77"/>
              </a:rPr>
              <a:t>:</a:t>
            </a:r>
            <a:endParaRPr lang="en-US" sz="1800" dirty="0">
              <a:latin typeface="Comic Sans MS" panose="030F0902030302020204" pitchFamily="66" charset="0"/>
              <a:cs typeface="AkayaTelivigala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BFDA0-3800-79B8-0054-21E2189FD6B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70555" y="145871"/>
            <a:ext cx="4719075" cy="582955"/>
          </a:xfr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US" sz="2800" dirty="0">
                <a:solidFill>
                  <a:srgbClr val="7514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Analysis Process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ACF57A4-7C6A-DBFE-3E10-B52425048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556" y="981307"/>
            <a:ext cx="8195079" cy="3056959"/>
          </a:xfrm>
        </p:spPr>
        <p:txBody>
          <a:bodyPr/>
          <a:lstStyle/>
          <a:p>
            <a:pPr algn="l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en-US" b="1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Cleaning</a:t>
            </a: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Removed duplicates, handled missing values, standardized product names to ensure consistency  like “Samsung Galaxy A12” and “Galaxy A12” into a single entry.</a:t>
            </a:r>
          </a:p>
          <a:p>
            <a:pPr algn="l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b="1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Visualization</a:t>
            </a: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Created custom visualizations using Excel and Python libraries(matplotlib, seaborn).</a:t>
            </a:r>
          </a:p>
          <a:p>
            <a:pPr algn="l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Bar charts for sales performance.</a:t>
            </a:r>
          </a:p>
          <a:p>
            <a:pPr algn="l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• Pareto analysis for revenue distribution.</a:t>
            </a:r>
          </a:p>
          <a:p>
            <a:pPr algn="l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• Line chart for trends and patterns.</a:t>
            </a:r>
          </a:p>
          <a:p>
            <a:pPr algn="l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Metrics Calculation</a:t>
            </a: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l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Analyzed inventory turnover to identify fast-moving and slow-moving products.</a:t>
            </a:r>
          </a:p>
          <a:p>
            <a:pPr algn="l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• Calculated profit margins to focus on high-margin products.</a:t>
            </a:r>
          </a:p>
          <a:p>
            <a:pPr algn="l"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• Tracked sales trends to detect peak periods and customer preferences.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00041-EC82-D847-4937-7DD3DBE77634}"/>
              </a:ext>
            </a:extLst>
          </p:cNvPr>
          <p:cNvSpPr txBox="1"/>
          <p:nvPr/>
        </p:nvSpPr>
        <p:spPr>
          <a:xfrm>
            <a:off x="2081562" y="4162193"/>
            <a:ext cx="537117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1200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en-US" sz="1200" b="1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</a:t>
            </a:r>
            <a:r>
              <a:rPr lang="en-US" sz="1200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Initial cleaning and basic analysis.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• </a:t>
            </a:r>
            <a:r>
              <a:rPr lang="en-US" sz="1200" b="1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lang="en-US" sz="1200" dirty="0">
                <a:solidFill>
                  <a:srgbClr val="0E0E0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Advanced analysis and custom visualizations.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9890B-1CCD-9D62-EC55-54CABFBBF127}"/>
              </a:ext>
            </a:extLst>
          </p:cNvPr>
          <p:cNvSpPr txBox="1"/>
          <p:nvPr/>
        </p:nvSpPr>
        <p:spPr>
          <a:xfrm>
            <a:off x="570555" y="4179425"/>
            <a:ext cx="1629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E0E0E"/>
                </a:solidFill>
                <a:effectLst/>
                <a:latin typeface="Comic Sans MS" panose="030F0902030302020204" pitchFamily="66" charset="0"/>
                <a:ea typeface="Verdana" panose="020B0604030504040204" pitchFamily="34" charset="0"/>
                <a:cs typeface="Verdana" panose="020B0604030504040204" pitchFamily="34" charset="0"/>
              </a:rPr>
              <a:t>Tools Used: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22287-E00A-8619-0217-E92895CADBAF}"/>
              </a:ext>
            </a:extLst>
          </p:cNvPr>
          <p:cNvSpPr txBox="1"/>
          <p:nvPr/>
        </p:nvSpPr>
        <p:spPr>
          <a:xfrm>
            <a:off x="8481583" y="4594302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74867" y="2152"/>
                  <a:pt x="163330" y="13319"/>
                  <a:pt x="284052" y="0"/>
                </a:cubicBezTo>
                <a:cubicBezTo>
                  <a:pt x="281143" y="85699"/>
                  <a:pt x="287420" y="184260"/>
                  <a:pt x="284052" y="307777"/>
                </a:cubicBezTo>
                <a:cubicBezTo>
                  <a:pt x="164969" y="316899"/>
                  <a:pt x="117756" y="316026"/>
                  <a:pt x="0" y="307777"/>
                </a:cubicBezTo>
                <a:cubicBezTo>
                  <a:pt x="-10856" y="178877"/>
                  <a:pt x="799" y="85872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792487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fld id="{FFA87402-31D8-3C4D-9E0C-928C3DA299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8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C4D29376-40BA-4FDA-D0FE-C35252FE0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73029A7D-CAD8-DDE6-7A9B-3B3235B7F1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7995" y="65427"/>
            <a:ext cx="2980054" cy="400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140C"/>
                </a:solidFill>
                <a:latin typeface="+mn-lt"/>
              </a:rPr>
              <a:t>Sales Performance Insights</a:t>
            </a:r>
            <a:endParaRPr sz="1600" dirty="0">
              <a:solidFill>
                <a:srgbClr val="75140C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1C272-D78E-79D5-D869-41AFA2B59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53" y="550877"/>
            <a:ext cx="3423113" cy="202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9AF69-C31D-B996-6617-F8CBAD14A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53218"/>
            <a:ext cx="3423113" cy="2018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EDC48-240A-56E7-E9A8-4F7576212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01" y="2741711"/>
            <a:ext cx="6515105" cy="21676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9515A3-94FB-0F19-D1F6-653B61DB5EC7}"/>
              </a:ext>
            </a:extLst>
          </p:cNvPr>
          <p:cNvSpPr txBox="1"/>
          <p:nvPr/>
        </p:nvSpPr>
        <p:spPr>
          <a:xfrm>
            <a:off x="8783062" y="4755426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63998" y="-4943"/>
                  <a:pt x="224804" y="8697"/>
                  <a:pt x="284052" y="0"/>
                </a:cubicBezTo>
                <a:cubicBezTo>
                  <a:pt x="295604" y="71188"/>
                  <a:pt x="282173" y="212063"/>
                  <a:pt x="284052" y="307777"/>
                </a:cubicBezTo>
                <a:cubicBezTo>
                  <a:pt x="209104" y="294597"/>
                  <a:pt x="104288" y="297186"/>
                  <a:pt x="0" y="307777"/>
                </a:cubicBezTo>
                <a:cubicBezTo>
                  <a:pt x="-4373" y="202567"/>
                  <a:pt x="-4244" y="137624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fld id="{68597508-96AB-094C-A1AF-0EACDF4D3C0B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CE313-CD8C-6F9A-C935-8AE5A24D0C4D}"/>
              </a:ext>
            </a:extLst>
          </p:cNvPr>
          <p:cNvSpPr txBox="1"/>
          <p:nvPr/>
        </p:nvSpPr>
        <p:spPr>
          <a:xfrm>
            <a:off x="3025414" y="650728"/>
            <a:ext cx="1397996" cy="46166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800" dirty="0"/>
              <a:t>Models like </a:t>
            </a:r>
            <a:r>
              <a:rPr lang="en-US" sz="800" b="1" dirty="0"/>
              <a:t>Vivo T1 5G </a:t>
            </a:r>
            <a:r>
              <a:rPr lang="en-US" sz="800" dirty="0"/>
              <a:t>dominate revenue due to high margins.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39F55-6043-CCAE-883A-E809CDB47438}"/>
              </a:ext>
            </a:extLst>
          </p:cNvPr>
          <p:cNvSpPr txBox="1"/>
          <p:nvPr/>
        </p:nvSpPr>
        <p:spPr>
          <a:xfrm>
            <a:off x="7230358" y="712282"/>
            <a:ext cx="1624941" cy="107721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800" dirty="0">
                <a:solidFill>
                  <a:srgbClr val="0E0E0E"/>
                </a:solidFill>
                <a:effectLst/>
                <a:latin typeface="+mj-lt"/>
              </a:rPr>
              <a:t>Budget models like </a:t>
            </a:r>
            <a:r>
              <a:rPr lang="en-US" sz="800" b="1" dirty="0">
                <a:solidFill>
                  <a:srgbClr val="0E0E0E"/>
                </a:solidFill>
                <a:effectLst/>
                <a:latin typeface="+mj-lt"/>
              </a:rPr>
              <a:t>Samsung Guru 1200 </a:t>
            </a:r>
            <a:r>
              <a:rPr lang="en-US" sz="800" dirty="0">
                <a:solidFill>
                  <a:srgbClr val="0E0E0E"/>
                </a:solidFill>
                <a:effectLst/>
                <a:latin typeface="+mj-lt"/>
              </a:rPr>
              <a:t>lead in volume due to affordability.</a:t>
            </a:r>
          </a:p>
          <a:p>
            <a:endParaRPr lang="en-US" sz="800" dirty="0">
              <a:solidFill>
                <a:srgbClr val="0E0E0E"/>
              </a:solidFill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800" dirty="0">
                <a:solidFill>
                  <a:srgbClr val="0E0E0E"/>
                </a:solidFill>
                <a:effectLst/>
                <a:latin typeface="+mj-lt"/>
              </a:rPr>
              <a:t>High sales volume does not always translate to high revenue.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9F13A1-F997-5EAF-274E-C004323AEAF6}"/>
              </a:ext>
            </a:extLst>
          </p:cNvPr>
          <p:cNvSpPr txBox="1"/>
          <p:nvPr/>
        </p:nvSpPr>
        <p:spPr>
          <a:xfrm>
            <a:off x="6861549" y="3081077"/>
            <a:ext cx="1993749" cy="94641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800" dirty="0">
                <a:solidFill>
                  <a:srgbClr val="0E0E0E"/>
                </a:solidFill>
                <a:effectLst/>
                <a:latin typeface="+mj-lt"/>
              </a:rPr>
              <a:t>Revenue is distributed more evenly across models, indicating diverse customer preferences.</a:t>
            </a:r>
          </a:p>
          <a:p>
            <a:pPr marL="171450" indent="-171450">
              <a:spcBef>
                <a:spcPts val="900"/>
              </a:spcBef>
              <a:buFont typeface="Wingdings" pitchFamily="2" charset="2"/>
              <a:buChar char="Ø"/>
            </a:pPr>
            <a:r>
              <a:rPr lang="en-US" sz="800" dirty="0">
                <a:solidFill>
                  <a:srgbClr val="0E0E0E"/>
                </a:solidFill>
                <a:effectLst/>
                <a:latin typeface="+mj-lt"/>
              </a:rPr>
              <a:t>Unlike typical Pareto distributions, the business relies on a broader range of products for revenue.</a:t>
            </a:r>
          </a:p>
        </p:txBody>
      </p:sp>
    </p:spTree>
    <p:extLst>
      <p:ext uri="{BB962C8B-B14F-4D97-AF65-F5344CB8AC3E}">
        <p14:creationId xmlns:p14="http://schemas.microsoft.com/office/powerpoint/2010/main" val="253928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1641941" y="70870"/>
            <a:ext cx="2980054" cy="400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140C"/>
                </a:solidFill>
                <a:latin typeface="+mn-lt"/>
              </a:rPr>
              <a:t>Brand and Category Insights</a:t>
            </a:r>
            <a:endParaRPr sz="1600" dirty="0">
              <a:solidFill>
                <a:srgbClr val="75140C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96176-5EFE-8AD4-5BBD-32A53E95626C}"/>
              </a:ext>
            </a:extLst>
          </p:cNvPr>
          <p:cNvSpPr txBox="1"/>
          <p:nvPr/>
        </p:nvSpPr>
        <p:spPr>
          <a:xfrm>
            <a:off x="8783062" y="4755426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63998" y="-4943"/>
                  <a:pt x="224804" y="8697"/>
                  <a:pt x="284052" y="0"/>
                </a:cubicBezTo>
                <a:cubicBezTo>
                  <a:pt x="295604" y="71188"/>
                  <a:pt x="282173" y="212063"/>
                  <a:pt x="284052" y="307777"/>
                </a:cubicBezTo>
                <a:cubicBezTo>
                  <a:pt x="209104" y="294597"/>
                  <a:pt x="104288" y="297186"/>
                  <a:pt x="0" y="307777"/>
                </a:cubicBezTo>
                <a:cubicBezTo>
                  <a:pt x="-4373" y="202567"/>
                  <a:pt x="-4244" y="137624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fld id="{68597508-96AB-094C-A1AF-0EACDF4D3C0B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4B37CB-351F-1BEC-68B2-47E9EF64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9" y="546718"/>
            <a:ext cx="2492750" cy="2207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9EDA2-F0E6-F28A-4724-E809DA943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59" y="2753841"/>
            <a:ext cx="2645848" cy="2207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151338-91CA-27BA-08E1-83B932272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233" y="471340"/>
            <a:ext cx="3558097" cy="258294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0B4421-F31E-9F04-1F08-CE51354FBA9E}"/>
              </a:ext>
            </a:extLst>
          </p:cNvPr>
          <p:cNvSpPr/>
          <p:nvPr/>
        </p:nvSpPr>
        <p:spPr>
          <a:xfrm>
            <a:off x="8857128" y="471340"/>
            <a:ext cx="85165" cy="2652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630616-1A78-98F5-586A-61504AD9749A}"/>
              </a:ext>
            </a:extLst>
          </p:cNvPr>
          <p:cNvSpPr/>
          <p:nvPr/>
        </p:nvSpPr>
        <p:spPr>
          <a:xfrm>
            <a:off x="8713694" y="1909482"/>
            <a:ext cx="194636" cy="21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6B6CB-8463-69A0-9BB3-5D15F3FC49EF}"/>
              </a:ext>
            </a:extLst>
          </p:cNvPr>
          <p:cNvSpPr txBox="1"/>
          <p:nvPr/>
        </p:nvSpPr>
        <p:spPr>
          <a:xfrm>
            <a:off x="3131968" y="1253792"/>
            <a:ext cx="197011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Xiaomi and Realme dominates in both Revenue and Sales Volume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Itel have approx. 12% sales volume but contribute too low in revenue(approx. 1.5%) which indicates lower price margin.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Samsung too have same pattern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Realme though have 21% sales volume but contributes 35% in revenue indicating higher margin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Smartphones Brand contributes major in revenue due to their higher price margin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Featurephones Brand despite being high in volume contributes too low in revenue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sz="800" dirty="0"/>
          </a:p>
          <a:p>
            <a:pPr marL="285750" indent="-285750">
              <a:buFont typeface="Wingdings" pitchFamily="2" charset="2"/>
              <a:buChar char="Ø"/>
            </a:pPr>
            <a:endParaRPr lang="en-US" sz="800" dirty="0"/>
          </a:p>
          <a:p>
            <a:pPr marL="285750" indent="-285750">
              <a:buFont typeface="Wingdings" pitchFamily="2" charset="2"/>
              <a:buChar char="Ø"/>
            </a:pPr>
            <a:endParaRPr lang="en-US" sz="800" dirty="0"/>
          </a:p>
          <a:p>
            <a:pPr marL="285750" indent="-285750">
              <a:buFont typeface="Wingdings" pitchFamily="2" charset="2"/>
              <a:buChar char="Ø"/>
            </a:pPr>
            <a:endParaRPr lang="en-U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BD713-7E77-77B1-F116-996709EE6AD4}"/>
              </a:ext>
            </a:extLst>
          </p:cNvPr>
          <p:cNvSpPr txBox="1"/>
          <p:nvPr/>
        </p:nvSpPr>
        <p:spPr>
          <a:xfrm>
            <a:off x="5450541" y="3211332"/>
            <a:ext cx="3491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800" dirty="0"/>
              <a:t>Samsung is the only brand having both category product for sales (Featurephone as well as Smartphone).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800" dirty="0"/>
              <a:t>Most of the Samsung sales occurred in featurephone category.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800" dirty="0"/>
              <a:t>Itel is the most sold Brand in Featurephone category while Xiaomi is the most sold brand in Smartphone category.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2DEEFE72-6B0D-55C5-E1B4-FDEBFC1E8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ADD3493D-F1CE-E2D8-EE79-165C9AD1E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442" y="70870"/>
            <a:ext cx="2402158" cy="400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140C"/>
                </a:solidFill>
                <a:latin typeface="+mn-lt"/>
              </a:rPr>
              <a:t>Customer Preferences</a:t>
            </a:r>
            <a:endParaRPr sz="1600" dirty="0">
              <a:solidFill>
                <a:srgbClr val="75140C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859532-4847-BFE7-40BA-54AF0FC5EE66}"/>
              </a:ext>
            </a:extLst>
          </p:cNvPr>
          <p:cNvSpPr txBox="1"/>
          <p:nvPr/>
        </p:nvSpPr>
        <p:spPr>
          <a:xfrm>
            <a:off x="8783062" y="4755426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63998" y="-4943"/>
                  <a:pt x="224804" y="8697"/>
                  <a:pt x="284052" y="0"/>
                </a:cubicBezTo>
                <a:cubicBezTo>
                  <a:pt x="295604" y="71188"/>
                  <a:pt x="282173" y="212063"/>
                  <a:pt x="284052" y="307777"/>
                </a:cubicBezTo>
                <a:cubicBezTo>
                  <a:pt x="209104" y="294597"/>
                  <a:pt x="104288" y="297186"/>
                  <a:pt x="0" y="307777"/>
                </a:cubicBezTo>
                <a:cubicBezTo>
                  <a:pt x="-4373" y="202567"/>
                  <a:pt x="-4244" y="137624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fld id="{68597508-96AB-094C-A1AF-0EACDF4D3C0B}" type="slidenum">
              <a:rPr lang="en-US" smtClean="0"/>
              <a:t>7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FF882-0F3A-1329-6541-DD2640080645}"/>
              </a:ext>
            </a:extLst>
          </p:cNvPr>
          <p:cNvSpPr/>
          <p:nvPr/>
        </p:nvSpPr>
        <p:spPr>
          <a:xfrm>
            <a:off x="8857128" y="471340"/>
            <a:ext cx="85165" cy="2652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7CED25-B0ED-65A2-A666-33DF0D576B83}"/>
              </a:ext>
            </a:extLst>
          </p:cNvPr>
          <p:cNvSpPr/>
          <p:nvPr/>
        </p:nvSpPr>
        <p:spPr>
          <a:xfrm>
            <a:off x="8713694" y="1909482"/>
            <a:ext cx="194636" cy="21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0A0E1-8C98-2BEC-5B4C-F507395A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177" y="271105"/>
            <a:ext cx="3812507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0A291-06BE-8875-726C-0DA100B7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70" y="471340"/>
            <a:ext cx="3812507" cy="185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EC657-E49F-3217-0DFB-663F42219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70" y="2629982"/>
            <a:ext cx="4502268" cy="141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25A07-0673-9162-CB08-8C700B36EEFD}"/>
              </a:ext>
            </a:extLst>
          </p:cNvPr>
          <p:cNvSpPr txBox="1"/>
          <p:nvPr/>
        </p:nvSpPr>
        <p:spPr>
          <a:xfrm>
            <a:off x="5181599" y="2953467"/>
            <a:ext cx="3760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000" dirty="0"/>
              <a:t>High volume in low price ranges suggests the preference for budget friendly products</a:t>
            </a:r>
          </a:p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707CF-1EA5-9FCB-3210-4599D8D03169}"/>
              </a:ext>
            </a:extLst>
          </p:cNvPr>
          <p:cNvSpPr txBox="1"/>
          <p:nvPr/>
        </p:nvSpPr>
        <p:spPr>
          <a:xfrm>
            <a:off x="201706" y="2298075"/>
            <a:ext cx="4695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800" dirty="0"/>
              <a:t>Budget Models with 4GB RAM and 64GB Storage have high demand in the market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8FE4E-C9CB-7967-981A-AB93343E5046}"/>
              </a:ext>
            </a:extLst>
          </p:cNvPr>
          <p:cNvSpPr txBox="1"/>
          <p:nvPr/>
        </p:nvSpPr>
        <p:spPr>
          <a:xfrm>
            <a:off x="235671" y="4186365"/>
            <a:ext cx="466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Shades of Blue have the significant most demand in the market and then shades of Green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Black is the least sold color infers customer demand funky colors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40367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EA5D0BFC-736C-1539-D2A0-A5829FF7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A84A2BA8-8FD4-76A1-AF33-BCBCD38780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0427" y="70870"/>
            <a:ext cx="3433100" cy="400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140C"/>
                </a:solidFill>
                <a:latin typeface="+mn-lt"/>
              </a:rPr>
              <a:t>Inventory and Expenses Insights</a:t>
            </a:r>
            <a:endParaRPr sz="1600" dirty="0">
              <a:solidFill>
                <a:srgbClr val="75140C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D3E40-E6B5-127A-365A-04095D571A56}"/>
              </a:ext>
            </a:extLst>
          </p:cNvPr>
          <p:cNvSpPr txBox="1"/>
          <p:nvPr/>
        </p:nvSpPr>
        <p:spPr>
          <a:xfrm>
            <a:off x="8783062" y="4755426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63998" y="-4943"/>
                  <a:pt x="224804" y="8697"/>
                  <a:pt x="284052" y="0"/>
                </a:cubicBezTo>
                <a:cubicBezTo>
                  <a:pt x="295604" y="71188"/>
                  <a:pt x="282173" y="212063"/>
                  <a:pt x="284052" y="307777"/>
                </a:cubicBezTo>
                <a:cubicBezTo>
                  <a:pt x="209104" y="294597"/>
                  <a:pt x="104288" y="297186"/>
                  <a:pt x="0" y="307777"/>
                </a:cubicBezTo>
                <a:cubicBezTo>
                  <a:pt x="-4373" y="202567"/>
                  <a:pt x="-4244" y="137624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fld id="{68597508-96AB-094C-A1AF-0EACDF4D3C0B}" type="slidenum">
              <a:rPr lang="en-US" smtClean="0"/>
              <a:t>8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941295-5B07-C172-4076-9B311F3D1E96}"/>
              </a:ext>
            </a:extLst>
          </p:cNvPr>
          <p:cNvSpPr/>
          <p:nvPr/>
        </p:nvSpPr>
        <p:spPr>
          <a:xfrm>
            <a:off x="8857128" y="471340"/>
            <a:ext cx="85165" cy="2652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3268AC-D599-66B2-1FEB-6E8313F5889D}"/>
              </a:ext>
            </a:extLst>
          </p:cNvPr>
          <p:cNvSpPr/>
          <p:nvPr/>
        </p:nvSpPr>
        <p:spPr>
          <a:xfrm>
            <a:off x="8713694" y="1909482"/>
            <a:ext cx="194636" cy="21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1C9BB-F920-AFCD-AFAE-66FC2580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961" y="258925"/>
            <a:ext cx="2661560" cy="1838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33FC0-C865-DFA3-E622-48D7577E1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70" y="584959"/>
            <a:ext cx="3617989" cy="2619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B4EFB-CB79-258F-218D-7F25F547CFB3}"/>
              </a:ext>
            </a:extLst>
          </p:cNvPr>
          <p:cNvSpPr txBox="1"/>
          <p:nvPr/>
        </p:nvSpPr>
        <p:spPr>
          <a:xfrm>
            <a:off x="369392" y="3318501"/>
            <a:ext cx="3090746" cy="80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Sales are highest on Saturday (82 units) and Sunday (69 units), while Friday (25 units) has the lowest sales.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Customer prefers Weekends to shop more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Since Market is closed on Friday it witnesses lower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CD07F-24DE-080B-32C3-9A3F8C05ADFE}"/>
              </a:ext>
            </a:extLst>
          </p:cNvPr>
          <p:cNvSpPr txBox="1"/>
          <p:nvPr/>
        </p:nvSpPr>
        <p:spPr>
          <a:xfrm>
            <a:off x="7261955" y="439079"/>
            <a:ext cx="1394586" cy="584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800" dirty="0"/>
              <a:t>Major Monthly expenses are Rent and Salary (more than 75 percent)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094C08-0E3E-8D27-A127-1D26BA165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093" y="2268085"/>
            <a:ext cx="3217248" cy="2116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D465B1-D274-B3F6-A697-DA56F869126A}"/>
              </a:ext>
            </a:extLst>
          </p:cNvPr>
          <p:cNvSpPr txBox="1"/>
          <p:nvPr/>
        </p:nvSpPr>
        <p:spPr>
          <a:xfrm>
            <a:off x="7080267" y="2268085"/>
            <a:ext cx="1884019" cy="210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The highest turnover, </a:t>
            </a:r>
            <a:r>
              <a:rPr lang="en-US" sz="800" b="1" dirty="0"/>
              <a:t>1.94</a:t>
            </a:r>
            <a:r>
              <a:rPr lang="en-US" sz="800" dirty="0"/>
              <a:t>, is observed in </a:t>
            </a:r>
            <a:r>
              <a:rPr lang="en-US" sz="800" b="1" dirty="0"/>
              <a:t>Dec </a:t>
            </a:r>
            <a:r>
              <a:rPr lang="en-US" sz="800" dirty="0"/>
              <a:t>infers strong sales performance or efficient inventory management (less stock carried forward).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Except for December, average inventory remains relatively high throughout the year, which might hint at over-purchasing or slow movement of some stock categories.</a:t>
            </a:r>
          </a:p>
        </p:txBody>
      </p:sp>
    </p:spTree>
    <p:extLst>
      <p:ext uri="{BB962C8B-B14F-4D97-AF65-F5344CB8AC3E}">
        <p14:creationId xmlns:p14="http://schemas.microsoft.com/office/powerpoint/2010/main" val="37110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919FC4D6-720C-2D4D-A8C5-80613F293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>
            <a:extLst>
              <a:ext uri="{FF2B5EF4-FFF2-40B4-BE49-F238E27FC236}">
                <a16:creationId xmlns:a16="http://schemas.microsoft.com/office/drawing/2014/main" id="{9C01F22E-7783-E254-B8E8-4D481A29C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5441" y="70870"/>
            <a:ext cx="3746358" cy="400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5140C"/>
                </a:solidFill>
                <a:latin typeface="+mn-lt"/>
              </a:rPr>
              <a:t>Sales Patterns and Trends Insights</a:t>
            </a:r>
            <a:endParaRPr sz="1600" dirty="0">
              <a:solidFill>
                <a:srgbClr val="75140C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2E16D-2953-B58E-9FF6-A906FB6EC1AD}"/>
              </a:ext>
            </a:extLst>
          </p:cNvPr>
          <p:cNvSpPr txBox="1"/>
          <p:nvPr/>
        </p:nvSpPr>
        <p:spPr>
          <a:xfrm>
            <a:off x="8783062" y="4755426"/>
            <a:ext cx="284052" cy="307777"/>
          </a:xfrm>
          <a:custGeom>
            <a:avLst/>
            <a:gdLst>
              <a:gd name="connsiteX0" fmla="*/ 0 w 284052"/>
              <a:gd name="connsiteY0" fmla="*/ 0 h 307777"/>
              <a:gd name="connsiteX1" fmla="*/ 284052 w 284052"/>
              <a:gd name="connsiteY1" fmla="*/ 0 h 307777"/>
              <a:gd name="connsiteX2" fmla="*/ 284052 w 284052"/>
              <a:gd name="connsiteY2" fmla="*/ 307777 h 307777"/>
              <a:gd name="connsiteX3" fmla="*/ 0 w 284052"/>
              <a:gd name="connsiteY3" fmla="*/ 307777 h 307777"/>
              <a:gd name="connsiteX4" fmla="*/ 0 w 284052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52" h="307777" extrusionOk="0">
                <a:moveTo>
                  <a:pt x="0" y="0"/>
                </a:moveTo>
                <a:cubicBezTo>
                  <a:pt x="63998" y="-4943"/>
                  <a:pt x="224804" y="8697"/>
                  <a:pt x="284052" y="0"/>
                </a:cubicBezTo>
                <a:cubicBezTo>
                  <a:pt x="295604" y="71188"/>
                  <a:pt x="282173" y="212063"/>
                  <a:pt x="284052" y="307777"/>
                </a:cubicBezTo>
                <a:cubicBezTo>
                  <a:pt x="209104" y="294597"/>
                  <a:pt x="104288" y="297186"/>
                  <a:pt x="0" y="307777"/>
                </a:cubicBezTo>
                <a:cubicBezTo>
                  <a:pt x="-4373" y="202567"/>
                  <a:pt x="-4244" y="137624"/>
                  <a:pt x="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fld id="{68597508-96AB-094C-A1AF-0EACDF4D3C0B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3A3E5D-1F04-3A5E-0249-C1D2095B3EB4}"/>
              </a:ext>
            </a:extLst>
          </p:cNvPr>
          <p:cNvSpPr/>
          <p:nvPr/>
        </p:nvSpPr>
        <p:spPr>
          <a:xfrm>
            <a:off x="8857128" y="471340"/>
            <a:ext cx="85165" cy="2652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A2EE8E-82A8-F41E-1EAD-B7905651D1AD}"/>
              </a:ext>
            </a:extLst>
          </p:cNvPr>
          <p:cNvSpPr/>
          <p:nvPr/>
        </p:nvSpPr>
        <p:spPr>
          <a:xfrm>
            <a:off x="8713694" y="1909482"/>
            <a:ext cx="194636" cy="215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1B8C2-8F4B-4CFD-1B13-3E2D740D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0" y="2735441"/>
            <a:ext cx="3148553" cy="2223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73FE3D-40B8-9D95-A709-D306F6DD8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70" y="592506"/>
            <a:ext cx="3148553" cy="2142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B2D2E-6E74-4D64-462C-80612EE77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763" y="348999"/>
            <a:ext cx="3746358" cy="2556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608D4D-9B6E-F5BD-6FC6-35B6875E807A}"/>
              </a:ext>
            </a:extLst>
          </p:cNvPr>
          <p:cNvSpPr txBox="1"/>
          <p:nvPr/>
        </p:nvSpPr>
        <p:spPr>
          <a:xfrm>
            <a:off x="3281082" y="676436"/>
            <a:ext cx="2039673" cy="136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Revenue steadily increased from </a:t>
            </a:r>
            <a:r>
              <a:rPr lang="en-US" sz="800" b="1" dirty="0"/>
              <a:t>Aug(₹569,410)</a:t>
            </a:r>
            <a:r>
              <a:rPr lang="en-US" sz="800" dirty="0"/>
              <a:t> to </a:t>
            </a:r>
            <a:r>
              <a:rPr lang="en-US" sz="800" b="1" dirty="0"/>
              <a:t>December (₹729,700)</a:t>
            </a:r>
            <a:r>
              <a:rPr lang="en-US" sz="800" dirty="0"/>
              <a:t>.</a:t>
            </a:r>
          </a:p>
          <a:p>
            <a:pPr>
              <a:lnSpc>
                <a:spcPct val="150000"/>
              </a:lnSpc>
            </a:pPr>
            <a:endParaRPr lang="en-US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Peak revenue was observed in </a:t>
            </a:r>
            <a:r>
              <a:rPr lang="en-US" sz="800" b="1" dirty="0"/>
              <a:t>December</a:t>
            </a:r>
            <a:r>
              <a:rPr lang="en-US" sz="800" dirty="0"/>
              <a:t>, suggesting strong sales during the holiday season.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52D88-0865-E3DE-5939-AA9385DF5B84}"/>
              </a:ext>
            </a:extLst>
          </p:cNvPr>
          <p:cNvSpPr txBox="1"/>
          <p:nvPr/>
        </p:nvSpPr>
        <p:spPr>
          <a:xfrm>
            <a:off x="3388501" y="3074583"/>
            <a:ext cx="1932254" cy="136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Gross and operating profits were negative from </a:t>
            </a:r>
            <a:r>
              <a:rPr lang="en-US" sz="800" b="1" dirty="0"/>
              <a:t>Aug to Sep</a:t>
            </a:r>
            <a:r>
              <a:rPr lang="en-US" sz="800" dirty="0"/>
              <a:t>, indicating operational inefficiencies or excessive costs.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endParaRPr lang="en-US" sz="800" dirty="0"/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Profitability improved in </a:t>
            </a:r>
            <a:r>
              <a:rPr lang="en-US" sz="800" b="1" dirty="0"/>
              <a:t>Oct to Dec</a:t>
            </a:r>
            <a:r>
              <a:rPr lang="en-US" sz="800" dirty="0"/>
              <a:t>, with peak profits in </a:t>
            </a:r>
            <a:r>
              <a:rPr lang="en-US" sz="800" b="1" dirty="0"/>
              <a:t>Nov</a:t>
            </a:r>
            <a:r>
              <a:rPr lang="en-US" sz="8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7A2-F173-5B2E-7B07-CA4E489FE977}"/>
              </a:ext>
            </a:extLst>
          </p:cNvPr>
          <p:cNvSpPr txBox="1"/>
          <p:nvPr/>
        </p:nvSpPr>
        <p:spPr>
          <a:xfrm>
            <a:off x="5755655" y="2967118"/>
            <a:ext cx="3291721" cy="1177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Sales dropped significantly between August and October, with October being the lowest month at 68 units.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Sales picked up in November (likely due to holiday shopping and offers) and remained stable in December.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800" dirty="0"/>
              <a:t>It is noted that though the volume trend is in downwards monthwise but the revenue is in uptrend.</a:t>
            </a:r>
          </a:p>
        </p:txBody>
      </p:sp>
    </p:spTree>
    <p:extLst>
      <p:ext uri="{BB962C8B-B14F-4D97-AF65-F5344CB8AC3E}">
        <p14:creationId xmlns:p14="http://schemas.microsoft.com/office/powerpoint/2010/main" val="2338142117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Infographics by Slidesgo">
  <a:themeElements>
    <a:clrScheme name="Simple Light">
      <a:dk1>
        <a:srgbClr val="000000"/>
      </a:dk1>
      <a:lt1>
        <a:srgbClr val="FFFFFF"/>
      </a:lt1>
      <a:dk2>
        <a:srgbClr val="0343A0"/>
      </a:dk2>
      <a:lt2>
        <a:srgbClr val="0353C5"/>
      </a:lt2>
      <a:accent1>
        <a:srgbClr val="0363EB"/>
      </a:accent1>
      <a:accent2>
        <a:srgbClr val="4886E6"/>
      </a:accent2>
      <a:accent3>
        <a:srgbClr val="6C9DE9"/>
      </a:accent3>
      <a:accent4>
        <a:srgbClr val="77A6F0"/>
      </a:accent4>
      <a:accent5>
        <a:srgbClr val="80ACEE"/>
      </a:accent5>
      <a:accent6>
        <a:srgbClr val="92B7F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4183</TotalTime>
  <Words>1101</Words>
  <Application>Microsoft Macintosh PowerPoint</Application>
  <PresentationFormat>On-screen Show (16:9)</PresentationFormat>
  <Paragraphs>112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Times New Roman</vt:lpstr>
      <vt:lpstr>Arial</vt:lpstr>
      <vt:lpstr>Verdana</vt:lpstr>
      <vt:lpstr>Tahoma</vt:lpstr>
      <vt:lpstr>Montserrat Medium</vt:lpstr>
      <vt:lpstr>Montserrat</vt:lpstr>
      <vt:lpstr>ACADEMY ENGRAVED LET PLAIN:1.0</vt:lpstr>
      <vt:lpstr>Fira Sans Extra Condensed</vt:lpstr>
      <vt:lpstr>Garamond</vt:lpstr>
      <vt:lpstr>DM Sans</vt:lpstr>
      <vt:lpstr>.AppleSystemUIFont</vt:lpstr>
      <vt:lpstr>Comic Sans MS</vt:lpstr>
      <vt:lpstr>Wingdings</vt:lpstr>
      <vt:lpstr>Business Infographics by Slidesgo</vt:lpstr>
      <vt:lpstr>BS in Data Science And Application</vt:lpstr>
      <vt:lpstr>Business Background</vt:lpstr>
      <vt:lpstr>Objective</vt:lpstr>
      <vt:lpstr>Steps Taken:</vt:lpstr>
      <vt:lpstr>Sales Performance Insights</vt:lpstr>
      <vt:lpstr>Brand and Category Insights</vt:lpstr>
      <vt:lpstr>Customer Preferences</vt:lpstr>
      <vt:lpstr>Inventory and Expenses Insights</vt:lpstr>
      <vt:lpstr>Sales Patterns and Trends Insights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Azhar Quadri</cp:lastModifiedBy>
  <cp:revision>11</cp:revision>
  <dcterms:modified xsi:type="dcterms:W3CDTF">2024-12-29T14:33:28Z</dcterms:modified>
</cp:coreProperties>
</file>